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Lst>
  <p:sldSz cx="18288000" cy="10287000"/>
  <p:notesSz cx="6858000" cy="9144000"/>
  <p:embeddedFontLst>
    <p:embeddedFont>
      <p:font typeface="Muli" panose="020B0604020202020204" charset="0"/>
      <p:regular r:id="rId7"/>
    </p:embeddedFont>
    <p:embeddedFont>
      <p:font typeface="Muli Bold" panose="020B0604020202020204" charset="0"/>
      <p:regular r:id="rId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A8131C-DA10-45F7-86D8-15B5367409AF}" v="8" dt="2025-08-21T13:26:25.2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9" d="100"/>
          <a:sy n="59" d="100"/>
        </p:scale>
        <p:origin x="42" y="426"/>
      </p:cViewPr>
      <p:guideLst>
        <p:guide orient="horz" pos="2160"/>
        <p:guide pos="2880"/>
      </p:guideLst>
    </p:cSldViewPr>
  </p:slideViewPr>
  <p:outlineViewPr>
    <p:cViewPr>
      <p:scale>
        <a:sx n="33" d="100"/>
        <a:sy n="33" d="100"/>
      </p:scale>
      <p:origin x="0" y="0"/>
    </p:cViewPr>
  </p:outlineViewPr>
  <p:notesTextViewPr>
    <p:cViewPr>
      <p:scale>
        <a:sx n="3" d="2"/>
        <a:sy n="3" d="2"/>
      </p:scale>
      <p:origin x="-6" y="-1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j Sidhu" userId="a407544618101437" providerId="LiveId" clId="{ADA8131C-DA10-45F7-86D8-15B5367409AF}"/>
    <pc:docChg chg="modSld">
      <pc:chgData name="Raj Sidhu" userId="a407544618101437" providerId="LiveId" clId="{ADA8131C-DA10-45F7-86D8-15B5367409AF}" dt="2025-08-21T13:26:25.246" v="7"/>
      <pc:docMkLst>
        <pc:docMk/>
      </pc:docMkLst>
      <pc:sldChg chg="modAnim">
        <pc:chgData name="Raj Sidhu" userId="a407544618101437" providerId="LiveId" clId="{ADA8131C-DA10-45F7-86D8-15B5367409AF}" dt="2025-08-21T13:26:16.990" v="1"/>
        <pc:sldMkLst>
          <pc:docMk/>
          <pc:sldMk cId="0" sldId="257"/>
        </pc:sldMkLst>
      </pc:sldChg>
      <pc:sldChg chg="modAnim">
        <pc:chgData name="Raj Sidhu" userId="a407544618101437" providerId="LiveId" clId="{ADA8131C-DA10-45F7-86D8-15B5367409AF}" dt="2025-08-21T13:26:19.794" v="3"/>
        <pc:sldMkLst>
          <pc:docMk/>
          <pc:sldMk cId="0" sldId="258"/>
        </pc:sldMkLst>
      </pc:sldChg>
      <pc:sldChg chg="modAnim">
        <pc:chgData name="Raj Sidhu" userId="a407544618101437" providerId="LiveId" clId="{ADA8131C-DA10-45F7-86D8-15B5367409AF}" dt="2025-08-21T13:26:22.623" v="5"/>
        <pc:sldMkLst>
          <pc:docMk/>
          <pc:sldMk cId="0" sldId="259"/>
        </pc:sldMkLst>
      </pc:sldChg>
      <pc:sldChg chg="modAnim">
        <pc:chgData name="Raj Sidhu" userId="a407544618101437" providerId="LiveId" clId="{ADA8131C-DA10-45F7-86D8-15B5367409AF}" dt="2025-08-21T13:26:25.246" v="7"/>
        <pc:sldMkLst>
          <pc:docMk/>
          <pc:sldMk cId="0" sldId="260"/>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8/21/2025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8/21/2025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8/21/2025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grpSp>
        <p:nvGrpSpPr>
          <p:cNvPr id="3" name="Group 3"/>
          <p:cNvGrpSpPr/>
          <p:nvPr/>
        </p:nvGrpSpPr>
        <p:grpSpPr>
          <a:xfrm rot="-7543497">
            <a:off x="11711706" y="-4405709"/>
            <a:ext cx="5345052" cy="21772153"/>
            <a:chOff x="0" y="0"/>
            <a:chExt cx="812800" cy="3310802"/>
          </a:xfrm>
        </p:grpSpPr>
        <p:sp>
          <p:nvSpPr>
            <p:cNvPr id="4" name="Freeform 4"/>
            <p:cNvSpPr/>
            <p:nvPr/>
          </p:nvSpPr>
          <p:spPr>
            <a:xfrm>
              <a:off x="0" y="0"/>
              <a:ext cx="812800" cy="3310801"/>
            </a:xfrm>
            <a:custGeom>
              <a:avLst/>
              <a:gdLst/>
              <a:ahLst/>
              <a:cxnLst/>
              <a:rect l="l" t="t" r="r" b="b"/>
              <a:pathLst>
                <a:path w="812800" h="3310801">
                  <a:moveTo>
                    <a:pt x="406400" y="3310801"/>
                  </a:moveTo>
                  <a:lnTo>
                    <a:pt x="812800" y="0"/>
                  </a:lnTo>
                  <a:lnTo>
                    <a:pt x="0" y="0"/>
                  </a:lnTo>
                  <a:lnTo>
                    <a:pt x="406400" y="3310801"/>
                  </a:lnTo>
                  <a:close/>
                </a:path>
              </a:pathLst>
            </a:custGeom>
            <a:solidFill>
              <a:srgbClr val="FFFFFF">
                <a:alpha val="29804"/>
              </a:srgbClr>
            </a:solidFill>
          </p:spPr>
          <p:txBody>
            <a:bodyPr/>
            <a:lstStyle/>
            <a:p>
              <a:endParaRPr lang="en-GB"/>
            </a:p>
          </p:txBody>
        </p:sp>
        <p:sp>
          <p:nvSpPr>
            <p:cNvPr id="5" name="TextBox 5"/>
            <p:cNvSpPr txBox="1"/>
            <p:nvPr/>
          </p:nvSpPr>
          <p:spPr>
            <a:xfrm>
              <a:off x="127000" y="188861"/>
              <a:ext cx="558800" cy="1584783"/>
            </a:xfrm>
            <a:prstGeom prst="rect">
              <a:avLst/>
            </a:prstGeom>
          </p:spPr>
          <p:txBody>
            <a:bodyPr lIns="50800" tIns="50800" rIns="50800" bIns="50800" rtlCol="0" anchor="ctr"/>
            <a:lstStyle/>
            <a:p>
              <a:pPr algn="ctr">
                <a:lnSpc>
                  <a:spcPts val="2659"/>
                </a:lnSpc>
              </a:pPr>
              <a:endParaRPr/>
            </a:p>
          </p:txBody>
        </p:sp>
      </p:grpSp>
      <p:sp>
        <p:nvSpPr>
          <p:cNvPr id="6" name="Freeform 6"/>
          <p:cNvSpPr/>
          <p:nvPr/>
        </p:nvSpPr>
        <p:spPr>
          <a:xfrm>
            <a:off x="12832755" y="61316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7" name="Freeform 7"/>
          <p:cNvSpPr/>
          <p:nvPr/>
        </p:nvSpPr>
        <p:spPr>
          <a:xfrm>
            <a:off x="12832755" y="-174239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8" name="Freeform 8"/>
          <p:cNvSpPr/>
          <p:nvPr/>
        </p:nvSpPr>
        <p:spPr>
          <a:xfrm>
            <a:off x="15660496" y="958522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9" name="Freeform 9"/>
          <p:cNvSpPr/>
          <p:nvPr/>
        </p:nvSpPr>
        <p:spPr>
          <a:xfrm rot="218997">
            <a:off x="15686588" y="2169307"/>
            <a:ext cx="2167735" cy="888771"/>
          </a:xfrm>
          <a:custGeom>
            <a:avLst/>
            <a:gdLst/>
            <a:ahLst/>
            <a:cxnLst/>
            <a:rect l="l" t="t" r="r" b="b"/>
            <a:pathLst>
              <a:path w="2167735" h="888771">
                <a:moveTo>
                  <a:pt x="0" y="0"/>
                </a:moveTo>
                <a:lnTo>
                  <a:pt x="2167735" y="0"/>
                </a:lnTo>
                <a:lnTo>
                  <a:pt x="2167735" y="888771"/>
                </a:lnTo>
                <a:lnTo>
                  <a:pt x="0" y="88877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10" name="Freeform 10"/>
          <p:cNvSpPr/>
          <p:nvPr/>
        </p:nvSpPr>
        <p:spPr>
          <a:xfrm>
            <a:off x="7972173" y="6236275"/>
            <a:ext cx="2343655" cy="960898"/>
          </a:xfrm>
          <a:custGeom>
            <a:avLst/>
            <a:gdLst/>
            <a:ahLst/>
            <a:cxnLst/>
            <a:rect l="l" t="t" r="r" b="b"/>
            <a:pathLst>
              <a:path w="2343655" h="960898">
                <a:moveTo>
                  <a:pt x="0" y="0"/>
                </a:moveTo>
                <a:lnTo>
                  <a:pt x="2343654" y="0"/>
                </a:lnTo>
                <a:lnTo>
                  <a:pt x="2343654" y="960898"/>
                </a:lnTo>
                <a:lnTo>
                  <a:pt x="0" y="96089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11" name="Group 11"/>
          <p:cNvGrpSpPr/>
          <p:nvPr/>
        </p:nvGrpSpPr>
        <p:grpSpPr>
          <a:xfrm>
            <a:off x="11248404" y="3602427"/>
            <a:ext cx="5755881" cy="575588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E6E6"/>
            </a:solidFill>
          </p:spPr>
          <p:txBody>
            <a:bodyPr/>
            <a:lstStyle/>
            <a:p>
              <a:endParaRPr lang="en-GB"/>
            </a:p>
          </p:txBody>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a:off x="11987271" y="4422967"/>
            <a:ext cx="4278147" cy="4114800"/>
          </a:xfrm>
          <a:custGeom>
            <a:avLst/>
            <a:gdLst/>
            <a:ahLst/>
            <a:cxnLst/>
            <a:rect l="l" t="t" r="r" b="b"/>
            <a:pathLst>
              <a:path w="4278147" h="4114800">
                <a:moveTo>
                  <a:pt x="0" y="0"/>
                </a:moveTo>
                <a:lnTo>
                  <a:pt x="4278148" y="0"/>
                </a:lnTo>
                <a:lnTo>
                  <a:pt x="4278148"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15" name="TextBox 15"/>
          <p:cNvSpPr txBox="1"/>
          <p:nvPr/>
        </p:nvSpPr>
        <p:spPr>
          <a:xfrm>
            <a:off x="1028700" y="1104900"/>
            <a:ext cx="10826182" cy="2957076"/>
          </a:xfrm>
          <a:prstGeom prst="rect">
            <a:avLst/>
          </a:prstGeom>
        </p:spPr>
        <p:txBody>
          <a:bodyPr lIns="0" tIns="0" rIns="0" bIns="0" rtlCol="0" anchor="t">
            <a:spAutoFit/>
          </a:bodyPr>
          <a:lstStyle/>
          <a:p>
            <a:pPr algn="l">
              <a:lnSpc>
                <a:spcPts val="7799"/>
              </a:lnSpc>
            </a:pPr>
            <a:r>
              <a:rPr lang="en-US" sz="7090" b="1" spc="-70">
                <a:solidFill>
                  <a:srgbClr val="EF9246"/>
                </a:solidFill>
                <a:latin typeface="Muli Bold"/>
                <a:ea typeface="Muli Bold"/>
                <a:cs typeface="Muli Bold"/>
                <a:sym typeface="Muli Bold"/>
              </a:rPr>
              <a:t>Chapter 4: Social Media Traffic Hacks </a:t>
            </a:r>
          </a:p>
          <a:p>
            <a:pPr algn="l">
              <a:lnSpc>
                <a:spcPts val="7799"/>
              </a:lnSpc>
            </a:pPr>
            <a:endParaRPr lang="en-US" sz="7090" b="1" spc="-70">
              <a:solidFill>
                <a:srgbClr val="EF9246"/>
              </a:solidFill>
              <a:latin typeface="Muli Bold"/>
              <a:ea typeface="Muli Bold"/>
              <a:cs typeface="Muli Bold"/>
              <a:sym typeface="Muli Bo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28700" y="1547448"/>
            <a:ext cx="15939356" cy="64249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Social media is one of the fastest ways to get free traffic because your audience is already there. You don’t need a huge following to see results — you just need the right strategies.</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Hack 1: Ride the Trends</a:t>
            </a:r>
          </a:p>
          <a:p>
            <a:pPr algn="l">
              <a:lnSpc>
                <a:spcPts val="3919"/>
              </a:lnSpc>
            </a:pPr>
            <a:r>
              <a:rPr lang="en-US" sz="2799" dirty="0">
                <a:solidFill>
                  <a:srgbClr val="FFFFFF"/>
                </a:solidFill>
                <a:latin typeface="Muli"/>
                <a:ea typeface="Muli"/>
                <a:cs typeface="Muli"/>
                <a:sym typeface="Muli"/>
              </a:rPr>
              <a:t>Trends move quickly, but they can explode your reach. Watch for trending hashtags, audios, or topics, then connect them to your niche. Quick, timely content often performs better than polished posts.</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Hack 2: Join Groups and Communities</a:t>
            </a:r>
          </a:p>
          <a:p>
            <a:pPr algn="l">
              <a:lnSpc>
                <a:spcPts val="3919"/>
              </a:lnSpc>
            </a:pPr>
            <a:r>
              <a:rPr lang="en-US" sz="2799" dirty="0">
                <a:solidFill>
                  <a:srgbClr val="FFFFFF"/>
                </a:solidFill>
                <a:latin typeface="Muli"/>
                <a:ea typeface="Muli"/>
                <a:cs typeface="Muli"/>
                <a:sym typeface="Muli"/>
              </a:rPr>
              <a:t>Facebook groups, LinkedIn groups, Reddit threads, and similar spaces already have your audience gathered. Show up, answer questions, and share tips. Avoid spamming links. If your profile is optimized with a clear call-to-action, people will naturally click through to learn more.</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fade">
                                      <p:cBhvr>
                                        <p:cTn id="17" dur="5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5" end="5"/>
                                            </p:txEl>
                                          </p:spTgt>
                                        </p:tgtEl>
                                        <p:attrNameLst>
                                          <p:attrName>style.visibility</p:attrName>
                                        </p:attrNameLst>
                                      </p:cBhvr>
                                      <p:to>
                                        <p:strVal val="visible"/>
                                      </p:to>
                                    </p:set>
                                    <p:animEffect transition="in" filter="fade">
                                      <p:cBhvr>
                                        <p:cTn id="22" dur="500"/>
                                        <p:tgtEl>
                                          <p:spTgt spid="7">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animEffect transition="in" filter="fade">
                                      <p:cBhvr>
                                        <p:cTn id="27"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28700" y="1094731"/>
            <a:ext cx="16125715" cy="74155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Hack 3: Post Snackable Content</a:t>
            </a:r>
          </a:p>
          <a:p>
            <a:pPr algn="l">
              <a:lnSpc>
                <a:spcPts val="3919"/>
              </a:lnSpc>
            </a:pPr>
            <a:r>
              <a:rPr lang="en-US" sz="2799" dirty="0">
                <a:solidFill>
                  <a:srgbClr val="000000"/>
                </a:solidFill>
                <a:latin typeface="Muli"/>
                <a:ea typeface="Muli"/>
                <a:cs typeface="Muli"/>
                <a:sym typeface="Muli"/>
              </a:rPr>
              <a:t>Short, easy-to-digest content works best. Examples include a quick 30-second video, a mini carousel with 3 tips, or a short post with one strong idea. The faster people can consume and share it, the more traffic you’ll generate.</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Hack 4: Engage with Influencers</a:t>
            </a:r>
          </a:p>
          <a:p>
            <a:pPr algn="l">
              <a:lnSpc>
                <a:spcPts val="3919"/>
              </a:lnSpc>
            </a:pPr>
            <a:r>
              <a:rPr lang="en-US" sz="2799" dirty="0">
                <a:solidFill>
                  <a:srgbClr val="000000"/>
                </a:solidFill>
                <a:latin typeface="Muli"/>
                <a:ea typeface="Muli"/>
                <a:cs typeface="Muli"/>
                <a:sym typeface="Muli"/>
              </a:rPr>
              <a:t>Comment thoughtfully on influencer posts in your niche. Don’t just say “Great post.” Add a valuable insight or perspective. Readers of those comments often click on profiles, giving you exposure to new audiences without creating your own massive following.</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Hack 5: Repurpose Content</a:t>
            </a:r>
          </a:p>
          <a:p>
            <a:pPr algn="l">
              <a:lnSpc>
                <a:spcPts val="3919"/>
              </a:lnSpc>
            </a:pPr>
            <a:r>
              <a:rPr lang="en-US" sz="2799" dirty="0">
                <a:solidFill>
                  <a:srgbClr val="000000"/>
                </a:solidFill>
                <a:latin typeface="Muli"/>
                <a:ea typeface="Muli"/>
                <a:cs typeface="Muli"/>
                <a:sym typeface="Muli"/>
              </a:rPr>
              <a:t>Don’t reinvent the wheel. Take one idea and repurpose it. A blog post can become a LinkedIn article, a TikTok video, a quote graphic, and a Twitter thread. Repurposing multiplies your reach with less effort.</a:t>
            </a: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fade">
                                      <p:cBhvr>
                                        <p:cTn id="27" dur="500"/>
                                        <p:tgtEl>
                                          <p:spTgt spid="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71194" y="664210"/>
            <a:ext cx="15939356" cy="89014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Hack 6: Always Use a Call-to-Action</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Even the best content won’t generate traffic if people don’t know what to do next. Include simple CTAs like:</a:t>
            </a:r>
          </a:p>
          <a:p>
            <a:pPr algn="l">
              <a:lnSpc>
                <a:spcPts val="3919"/>
              </a:lnSpc>
            </a:pPr>
            <a:endParaRPr lang="en-US" sz="2799" dirty="0">
              <a:solidFill>
                <a:srgbClr val="FFFFFF"/>
              </a:solidFill>
              <a:latin typeface="Muli"/>
              <a:ea typeface="Muli"/>
              <a:cs typeface="Muli"/>
              <a:sym typeface="Muli"/>
            </a:endParaRPr>
          </a:p>
          <a:p>
            <a:pPr marL="604519" lvl="1" indent="-302260" algn="l">
              <a:lnSpc>
                <a:spcPts val="3919"/>
              </a:lnSpc>
              <a:buFont typeface="Arial"/>
              <a:buChar char="•"/>
            </a:pPr>
            <a:r>
              <a:rPr lang="en-US" sz="2799" dirty="0">
                <a:solidFill>
                  <a:srgbClr val="FFFFFF"/>
                </a:solidFill>
                <a:latin typeface="Muli"/>
                <a:ea typeface="Muli"/>
                <a:cs typeface="Muli"/>
                <a:sym typeface="Muli"/>
              </a:rPr>
              <a:t>“Click the link in my bio”</a:t>
            </a:r>
          </a:p>
          <a:p>
            <a:pPr marL="604519" lvl="1" indent="-302260" algn="l">
              <a:lnSpc>
                <a:spcPts val="3919"/>
              </a:lnSpc>
              <a:buFont typeface="Arial"/>
              <a:buChar char="•"/>
            </a:pPr>
            <a:r>
              <a:rPr lang="en-US" sz="2799" dirty="0">
                <a:solidFill>
                  <a:srgbClr val="FFFFFF"/>
                </a:solidFill>
                <a:latin typeface="Muli"/>
                <a:ea typeface="Muli"/>
                <a:cs typeface="Muli"/>
                <a:sym typeface="Muli"/>
              </a:rPr>
              <a:t>“Download the free guide”</a:t>
            </a:r>
          </a:p>
          <a:p>
            <a:pPr marL="604519" lvl="1" indent="-302260" algn="l">
              <a:lnSpc>
                <a:spcPts val="3919"/>
              </a:lnSpc>
              <a:buFont typeface="Arial"/>
              <a:buChar char="•"/>
            </a:pPr>
            <a:r>
              <a:rPr lang="en-US" sz="2799" dirty="0">
                <a:solidFill>
                  <a:srgbClr val="FFFFFF"/>
                </a:solidFill>
                <a:latin typeface="Muli"/>
                <a:ea typeface="Muli"/>
                <a:cs typeface="Muli"/>
                <a:sym typeface="Muli"/>
              </a:rPr>
              <a:t>“Follow for more tips”</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The 60-Minute Social Sprint</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Here’s how to use one hour effectively:</a:t>
            </a:r>
          </a:p>
          <a:p>
            <a:pPr algn="l">
              <a:lnSpc>
                <a:spcPts val="3919"/>
              </a:lnSpc>
            </a:pPr>
            <a:endParaRPr lang="en-US" sz="2799" dirty="0">
              <a:solidFill>
                <a:srgbClr val="FFFFFF"/>
              </a:solidFill>
              <a:latin typeface="Muli"/>
              <a:ea typeface="Muli"/>
              <a:cs typeface="Muli"/>
              <a:sym typeface="Muli"/>
            </a:endParaRPr>
          </a:p>
          <a:p>
            <a:pPr marL="604519" lvl="1" indent="-302260" algn="l">
              <a:lnSpc>
                <a:spcPts val="3919"/>
              </a:lnSpc>
              <a:buFont typeface="Arial"/>
              <a:buChar char="•"/>
            </a:pPr>
            <a:r>
              <a:rPr lang="en-US" sz="2799" dirty="0">
                <a:solidFill>
                  <a:srgbClr val="FFFFFF"/>
                </a:solidFill>
                <a:latin typeface="Muli"/>
                <a:ea typeface="Muli"/>
                <a:cs typeface="Muli"/>
                <a:sym typeface="Muli"/>
              </a:rPr>
              <a:t>10 minutes checking for trends or community conversations</a:t>
            </a:r>
          </a:p>
          <a:p>
            <a:pPr marL="604519" lvl="1" indent="-302260" algn="l">
              <a:lnSpc>
                <a:spcPts val="3919"/>
              </a:lnSpc>
              <a:buFont typeface="Arial"/>
              <a:buChar char="•"/>
            </a:pPr>
            <a:r>
              <a:rPr lang="en-US" sz="2799" dirty="0">
                <a:solidFill>
                  <a:srgbClr val="FFFFFF"/>
                </a:solidFill>
                <a:latin typeface="Muli"/>
                <a:ea typeface="Muli"/>
                <a:cs typeface="Muli"/>
                <a:sym typeface="Muli"/>
              </a:rPr>
              <a:t>20 minutes creating a piece of snackable content</a:t>
            </a:r>
          </a:p>
          <a:p>
            <a:pPr marL="604519" lvl="1" indent="-302260" algn="l">
              <a:lnSpc>
                <a:spcPts val="3919"/>
              </a:lnSpc>
              <a:buFont typeface="Arial"/>
              <a:buChar char="•"/>
            </a:pPr>
            <a:r>
              <a:rPr lang="en-US" sz="2799" dirty="0">
                <a:solidFill>
                  <a:srgbClr val="FFFFFF"/>
                </a:solidFill>
                <a:latin typeface="Muli"/>
                <a:ea typeface="Muli"/>
                <a:cs typeface="Muli"/>
                <a:sym typeface="Muli"/>
              </a:rPr>
              <a:t>15 minutes engaging in groups or influencer comments</a:t>
            </a:r>
          </a:p>
          <a:p>
            <a:pPr marL="604519" lvl="1" indent="-302260" algn="l">
              <a:lnSpc>
                <a:spcPts val="3919"/>
              </a:lnSpc>
              <a:buFont typeface="Arial"/>
              <a:buChar char="•"/>
            </a:pPr>
            <a:r>
              <a:rPr lang="en-US" sz="2799" dirty="0">
                <a:solidFill>
                  <a:srgbClr val="FFFFFF"/>
                </a:solidFill>
                <a:latin typeface="Muli"/>
                <a:ea typeface="Muli"/>
                <a:cs typeface="Muli"/>
                <a:sym typeface="Muli"/>
              </a:rPr>
              <a:t>15 minutes repurposing or scheduling content</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animEffect transition="in" filter="fade">
                                      <p:cBhvr>
                                        <p:cTn id="15" dur="500"/>
                                        <p:tgtEl>
                                          <p:spTgt spid="7">
                                            <p:txEl>
                                              <p:pRg st="4" end="4"/>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5" end="5"/>
                                            </p:txEl>
                                          </p:spTgt>
                                        </p:tgtEl>
                                        <p:attrNameLst>
                                          <p:attrName>style.visibility</p:attrName>
                                        </p:attrNameLst>
                                      </p:cBhvr>
                                      <p:to>
                                        <p:strVal val="visible"/>
                                      </p:to>
                                    </p:set>
                                    <p:animEffect transition="in" filter="fade">
                                      <p:cBhvr>
                                        <p:cTn id="18" dur="500"/>
                                        <p:tgtEl>
                                          <p:spTgt spid="7">
                                            <p:txEl>
                                              <p:pRg st="5" end="5"/>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animEffect transition="in" filter="fade">
                                      <p:cBhvr>
                                        <p:cTn id="21" dur="500"/>
                                        <p:tgtEl>
                                          <p:spTgt spid="7">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xEl>
                                              <p:pRg st="8" end="8"/>
                                            </p:txEl>
                                          </p:spTgt>
                                        </p:tgtEl>
                                        <p:attrNameLst>
                                          <p:attrName>style.visibility</p:attrName>
                                        </p:attrNameLst>
                                      </p:cBhvr>
                                      <p:to>
                                        <p:strVal val="visible"/>
                                      </p:to>
                                    </p:set>
                                    <p:animEffect transition="in" filter="fade">
                                      <p:cBhvr>
                                        <p:cTn id="26" dur="500"/>
                                        <p:tgtEl>
                                          <p:spTgt spid="7">
                                            <p:txEl>
                                              <p:pRg st="8" end="8"/>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xEl>
                                              <p:pRg st="10" end="10"/>
                                            </p:txEl>
                                          </p:spTgt>
                                        </p:tgtEl>
                                        <p:attrNameLst>
                                          <p:attrName>style.visibility</p:attrName>
                                        </p:attrNameLst>
                                      </p:cBhvr>
                                      <p:to>
                                        <p:strVal val="visible"/>
                                      </p:to>
                                    </p:set>
                                    <p:animEffect transition="in" filter="fade">
                                      <p:cBhvr>
                                        <p:cTn id="31" dur="500"/>
                                        <p:tgtEl>
                                          <p:spTgt spid="7">
                                            <p:txEl>
                                              <p:pRg st="10" end="1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12" end="12"/>
                                            </p:txEl>
                                          </p:spTgt>
                                        </p:tgtEl>
                                        <p:attrNameLst>
                                          <p:attrName>style.visibility</p:attrName>
                                        </p:attrNameLst>
                                      </p:cBhvr>
                                      <p:to>
                                        <p:strVal val="visible"/>
                                      </p:to>
                                    </p:set>
                                    <p:animEffect transition="in" filter="fade">
                                      <p:cBhvr>
                                        <p:cTn id="34" dur="500"/>
                                        <p:tgtEl>
                                          <p:spTgt spid="7">
                                            <p:txEl>
                                              <p:pRg st="12" end="12"/>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3" end="13"/>
                                            </p:txEl>
                                          </p:spTgt>
                                        </p:tgtEl>
                                        <p:attrNameLst>
                                          <p:attrName>style.visibility</p:attrName>
                                        </p:attrNameLst>
                                      </p:cBhvr>
                                      <p:to>
                                        <p:strVal val="visible"/>
                                      </p:to>
                                    </p:set>
                                    <p:animEffect transition="in" filter="fade">
                                      <p:cBhvr>
                                        <p:cTn id="37" dur="500"/>
                                        <p:tgtEl>
                                          <p:spTgt spid="7">
                                            <p:txEl>
                                              <p:pRg st="13" end="13"/>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4" end="14"/>
                                            </p:txEl>
                                          </p:spTgt>
                                        </p:tgtEl>
                                        <p:attrNameLst>
                                          <p:attrName>style.visibility</p:attrName>
                                        </p:attrNameLst>
                                      </p:cBhvr>
                                      <p:to>
                                        <p:strVal val="visible"/>
                                      </p:to>
                                    </p:set>
                                    <p:animEffect transition="in" filter="fade">
                                      <p:cBhvr>
                                        <p:cTn id="40" dur="500"/>
                                        <p:tgtEl>
                                          <p:spTgt spid="7">
                                            <p:txEl>
                                              <p:pRg st="14" end="14"/>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5" end="15"/>
                                            </p:txEl>
                                          </p:spTgt>
                                        </p:tgtEl>
                                        <p:attrNameLst>
                                          <p:attrName>style.visibility</p:attrName>
                                        </p:attrNameLst>
                                      </p:cBhvr>
                                      <p:to>
                                        <p:strVal val="visible"/>
                                      </p:to>
                                    </p:set>
                                    <p:animEffect transition="in" filter="fade">
                                      <p:cBhvr>
                                        <p:cTn id="43" dur="500"/>
                                        <p:tgtEl>
                                          <p:spTgt spid="7">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28700" y="1932151"/>
            <a:ext cx="16125715" cy="49390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That’s enough to get your message out, be seen by new audiences, and create lasting reach in just one focused session.</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Social media doesn’t require a huge following or endless posting. By riding trends, showing up in groups, engaging with influencers, repurposing content, and always including a call-to-action, you can generate traffic quickly and consistently.</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Next, we’ll focus on content creation that doesn’t just get views, but actually pulls people toward your business.</a:t>
            </a: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471</Words>
  <Application>Microsoft Office PowerPoint</Application>
  <PresentationFormat>Custom</PresentationFormat>
  <Paragraphs>37</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Muli</vt:lpstr>
      <vt:lpstr>Calibri</vt:lpstr>
      <vt:lpstr>Muli Bold</vt:lpstr>
      <vt:lpstr>Arial</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60MTM: Chapter 4</dc:title>
  <cp:lastModifiedBy>Raj Sidhu</cp:lastModifiedBy>
  <cp:revision>1</cp:revision>
  <dcterms:created xsi:type="dcterms:W3CDTF">2006-08-16T00:00:00Z</dcterms:created>
  <dcterms:modified xsi:type="dcterms:W3CDTF">2025-08-21T13:26:34Z</dcterms:modified>
  <dc:identifier>DAGwskiR5dc</dc:identifier>
</cp:coreProperties>
</file>